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140" r:id="rId3"/>
    <p:sldId id="1142" r:id="rId4"/>
    <p:sldId id="1143" r:id="rId5"/>
    <p:sldId id="1144" r:id="rId6"/>
    <p:sldId id="1145" r:id="rId7"/>
    <p:sldId id="1146" r:id="rId8"/>
    <p:sldId id="1147"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实战演练篇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实战训练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5</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2694945"/>
            <a:ext cx="2337955" cy="543161"/>
          </a:xfrm>
          <a:prstGeom prst="rect">
            <a:avLst/>
          </a:prstGeom>
        </p:spPr>
      </p:pic>
      <p:pic>
        <p:nvPicPr>
          <p:cNvPr id="4" name="图片 3"/>
          <p:cNvPicPr>
            <a:picLocks noChangeAspect="1"/>
          </p:cNvPicPr>
          <p:nvPr/>
        </p:nvPicPr>
        <p:blipFill>
          <a:blip r:embed="rId3"/>
          <a:stretch>
            <a:fillRect/>
          </a:stretch>
        </p:blipFill>
        <p:spPr>
          <a:xfrm>
            <a:off x="234159" y="908720"/>
            <a:ext cx="11722095" cy="1537713"/>
          </a:xfrm>
          <a:prstGeom prst="rect">
            <a:avLst/>
          </a:prstGeom>
        </p:spPr>
      </p:pic>
      <p:sp>
        <p:nvSpPr>
          <p:cNvPr id="2" name="内容占位符 1"/>
          <p:cNvSpPr>
            <a:spLocks noGrp="1"/>
          </p:cNvSpPr>
          <p:nvPr>
            <p:ph idx="1"/>
          </p:nvPr>
        </p:nvSpPr>
        <p:spPr>
          <a:xfrm>
            <a:off x="360854" y="2657507"/>
            <a:ext cx="11485848" cy="1130246"/>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b="1">
                <a:latin typeface="Times New Roman" panose="02020603050405020304" pitchFamily="18" charset="0"/>
                <a:ea typeface="楷体" panose="02010609060101010101" pitchFamily="49" charset="-122"/>
                <a:cs typeface="Times New Roman" panose="02020603050405020304" pitchFamily="18" charset="0"/>
              </a:rPr>
              <a:t>文介绍了中国张掖地质公园的独特自然景观</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彩虹山</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解释了其形成过程并介绍了最佳游览时间。</a:t>
            </a:r>
            <a:endParaRPr lang="zh-CN" altLang="zh-CN" sz="10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you a nature lover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you must visit Zhangye Geopark in China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has been regarded by UNESCO as one of the world’s top geoparks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enjoy beautiful views of nature, it’s really worth a visit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 you can see the beauty of the rainbow hills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low hills that look like waves and have many different colours, just like a rainbow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is hardly any grass growing on the land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you see the hills from above, it’s like you’re looking at rainbows painted on the ground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5581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indent="609600" hangingPunct="0">
              <a:lnSpc>
                <a:spcPct val="140000"/>
              </a:lnSpc>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may wonder how these colourful hills came to be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Millions of years ago, this area was under a lake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 time, rivers brought in sand and stones with different kinds of metal elements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元素</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were left in layers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bottom of the lake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layers were red, some yellow, and others turned purple or blue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 as the climate became colder and drier, the lake dried up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something amazing happened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underground land began to rise and push against each other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layers of sandstone were lifted higher and higher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 years of wind, sun, and rain, they formed the colorful hills we see today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June to September is the best time to visit Zhangye Geopark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During this period, the weather is pleasant, and the mornings and evenings are cooler than the hot days, providing perfect weather to enjoy the sunrises and sunsets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Sunshine after a summer rain will make the colours of the hills appear even brighter and more beautiful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70251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bwMode="auto">
          <a:xfrm>
            <a:off x="360853" y="3356992"/>
            <a:ext cx="11485849" cy="1008112"/>
          </a:xfrm>
          <a:prstGeom prst="rect">
            <a:avLst/>
          </a:prstGeom>
          <a:noFill/>
          <a:ln w="19050" algn="ctr">
            <a:solidFill>
              <a:srgbClr val="00B0F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746120"/>
            <a:ext cx="11485848" cy="1200329"/>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Zhangye Geopark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314700" algn="l"/>
                <a:tab pos="6210300" algn="l"/>
                <a:tab pos="879157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Europe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Africa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Thailand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863417"/>
            <a:ext cx="407484" cy="461665"/>
          </a:xfrm>
          <a:prstGeom prst="rect">
            <a:avLst/>
          </a:prstGeom>
        </p:spPr>
        <p:txBody>
          <a:bodyPr wrap="none">
            <a:spAutoFit/>
          </a:bodyPr>
          <a:lstStyle/>
          <a:p>
            <a:r>
              <a:rPr lang="en-US" altLang="zh-CN" sz="2400"/>
              <a:t>C</a:t>
            </a:r>
            <a:endParaRPr lang="zh-CN" altLang="en-US"/>
          </a:p>
        </p:txBody>
      </p:sp>
      <p:sp>
        <p:nvSpPr>
          <p:cNvPr id="6" name="矩形 5"/>
          <p:cNvSpPr/>
          <p:nvPr/>
        </p:nvSpPr>
        <p:spPr>
          <a:xfrm>
            <a:off x="342123" y="1844824"/>
            <a:ext cx="11504580" cy="1200329"/>
          </a:xfrm>
          <a:prstGeom prst="rect">
            <a:avLst/>
          </a:prstGeom>
        </p:spPr>
        <p:txBody>
          <a:bodyPr wrap="square">
            <a:spAutoFit/>
          </a:bodyPr>
          <a:lstStyle/>
          <a:p>
            <a:pPr algn="just">
              <a:lnSpc>
                <a:spcPct val="150000"/>
              </a:lnSpc>
              <a:spcAft>
                <a:spcPts val="0"/>
              </a:spcAft>
            </a:pPr>
            <a:r>
              <a:rPr lang="en-US"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解析</a:t>
            </a:r>
            <a:r>
              <a:rPr lang="en-US" altLang="zh-CN" sz="2400">
                <a:cs typeface="Times New Roman" panose="02020603050405020304" pitchFamily="18" charset="0"/>
              </a:rPr>
              <a:t>] </a:t>
            </a:r>
            <a:r>
              <a:rPr lang="zh-CN" altLang="zh-CN" sz="2400">
                <a:cs typeface="Times New Roman" panose="02020603050405020304" pitchFamily="18" charset="0"/>
              </a:rPr>
              <a:t>细节理解题。根据</a:t>
            </a:r>
            <a:r>
              <a:rPr lang="en-US" altLang="zh-CN" sz="2400">
                <a:cs typeface="Times New Roman" panose="02020603050405020304" pitchFamily="18" charset="0"/>
              </a:rPr>
              <a:t>“Then you must visit Zhangye Geopark in China</a:t>
            </a:r>
            <a:r>
              <a:rPr lang="zh-CN" altLang="zh-CN" sz="2400">
                <a:cs typeface="Times New Roman" panose="02020603050405020304" pitchFamily="18" charset="0"/>
              </a:rPr>
              <a:t>！</a:t>
            </a:r>
            <a:r>
              <a:rPr lang="en-US" altLang="zh-CN" sz="2400">
                <a:cs typeface="Times New Roman" panose="02020603050405020304" pitchFamily="18" charset="0"/>
              </a:rPr>
              <a:t>”</a:t>
            </a:r>
            <a:r>
              <a:rPr lang="zh-CN" altLang="zh-CN" sz="2400">
                <a:cs typeface="Times New Roman" panose="02020603050405020304" pitchFamily="18" charset="0"/>
              </a:rPr>
              <a:t>可知</a:t>
            </a:r>
            <a:r>
              <a:rPr lang="en-US" altLang="zh-CN" sz="2400">
                <a:cs typeface="Times New Roman" panose="02020603050405020304" pitchFamily="18" charset="0"/>
              </a:rPr>
              <a:t>,</a:t>
            </a:r>
            <a:r>
              <a:rPr lang="zh-CN" altLang="zh-CN" sz="2400">
                <a:cs typeface="Times New Roman" panose="02020603050405020304" pitchFamily="18" charset="0"/>
              </a:rPr>
              <a:t>张掖地质公园在中国。故选</a:t>
            </a:r>
            <a:r>
              <a:rPr lang="en-US" altLang="zh-CN" sz="2400">
                <a:cs typeface="Times New Roman" panose="02020603050405020304" pitchFamily="18" charset="0"/>
              </a:rPr>
              <a:t>C</a:t>
            </a:r>
            <a:r>
              <a:rPr lang="zh-CN" altLang="zh-CN" sz="2400">
                <a:cs typeface="Times New Roman" panose="02020603050405020304" pitchFamily="18" charset="0"/>
              </a:rPr>
              <a:t>。</a:t>
            </a:r>
            <a:endParaRPr lang="zh-CN" altLang="zh-CN" sz="1000">
              <a:solidFill>
                <a:srgbClr val="000000"/>
              </a:solidFill>
              <a:cs typeface="Times New Roman" panose="02020603050405020304" pitchFamily="18" charset="0"/>
            </a:endParaRPr>
          </a:p>
        </p:txBody>
      </p:sp>
      <p:sp>
        <p:nvSpPr>
          <p:cNvPr id="9" name="矩形 8"/>
          <p:cNvSpPr/>
          <p:nvPr/>
        </p:nvSpPr>
        <p:spPr>
          <a:xfrm>
            <a:off x="467982" y="3487494"/>
            <a:ext cx="11243848" cy="830997"/>
          </a:xfrm>
          <a:prstGeom prst="rect">
            <a:avLst/>
          </a:prstGeom>
        </p:spPr>
        <p:txBody>
          <a:bodyPr wrap="square">
            <a:spAutoFit/>
          </a:bodyPr>
          <a:lstStyle/>
          <a:p>
            <a:r>
              <a:rPr lang="zh-CN" altLang="zh-CN" sz="2400">
                <a:solidFill>
                  <a:srgbClr val="000000"/>
                </a:solidFill>
                <a:cs typeface="Times New Roman" panose="02020603050405020304" pitchFamily="18" charset="0"/>
              </a:rPr>
              <a:t>　　　</a:t>
            </a:r>
            <a:r>
              <a:rPr lang="en-US" altLang="zh-CN" sz="2400" smtClean="0">
                <a:solidFill>
                  <a:srgbClr val="000000"/>
                </a:solidFill>
                <a:cs typeface="Times New Roman" panose="02020603050405020304" pitchFamily="18" charset="0"/>
              </a:rPr>
              <a:t>  </a:t>
            </a:r>
            <a:r>
              <a:rPr lang="zh-CN" altLang="zh-CN" sz="2400" smtClean="0">
                <a:solidFill>
                  <a:srgbClr val="000000"/>
                </a:solidFill>
                <a:ea typeface="楷体" panose="02010609060101010101" pitchFamily="49" charset="-122"/>
                <a:cs typeface="Times New Roman" panose="02020603050405020304" pitchFamily="18" charset="0"/>
              </a:rPr>
              <a:t>利</a:t>
            </a:r>
            <a:r>
              <a:rPr lang="zh-CN" altLang="zh-CN" sz="2400">
                <a:solidFill>
                  <a:srgbClr val="000000"/>
                </a:solidFill>
                <a:ea typeface="楷体" panose="02010609060101010101" pitchFamily="49" charset="-122"/>
                <a:cs typeface="Times New Roman" panose="02020603050405020304" pitchFamily="18" charset="0"/>
              </a:rPr>
              <a:t>用选项中原词组复现解题。根据原文中的</a:t>
            </a:r>
            <a:r>
              <a:rPr lang="en-US" altLang="zh-CN" sz="2400">
                <a:solidFill>
                  <a:srgbClr val="000000"/>
                </a:solidFill>
                <a:ea typeface="楷体" panose="02010609060101010101" pitchFamily="49" charset="-122"/>
              </a:rPr>
              <a:t>“</a:t>
            </a:r>
            <a:r>
              <a:rPr lang="en-US" altLang="zh-CN" sz="2400">
                <a:solidFill>
                  <a:srgbClr val="000000"/>
                </a:solidFill>
              </a:rPr>
              <a:t>Zhangye</a:t>
            </a:r>
            <a:r>
              <a:rPr lang="en-US" altLang="zh-CN" sz="2400">
                <a:solidFill>
                  <a:srgbClr val="000000"/>
                </a:solidFill>
                <a:ea typeface="楷体" panose="02010609060101010101" pitchFamily="49" charset="-122"/>
              </a:rPr>
              <a:t> </a:t>
            </a:r>
            <a:r>
              <a:rPr lang="en-US" altLang="zh-CN" sz="2400">
                <a:solidFill>
                  <a:srgbClr val="000000"/>
                </a:solidFill>
              </a:rPr>
              <a:t>Geopark</a:t>
            </a:r>
            <a:r>
              <a:rPr lang="en-US" altLang="zh-CN" sz="2400">
                <a:solidFill>
                  <a:srgbClr val="000000"/>
                </a:solidFill>
                <a:ea typeface="楷体" panose="02010609060101010101" pitchFamily="49" charset="-122"/>
              </a:rPr>
              <a:t> </a:t>
            </a:r>
            <a:r>
              <a:rPr lang="en-US" altLang="zh-CN" sz="2400">
                <a:solidFill>
                  <a:srgbClr val="000000"/>
                </a:solidFill>
              </a:rPr>
              <a:t>in</a:t>
            </a:r>
            <a:r>
              <a:rPr lang="en-US" altLang="zh-CN" sz="2400">
                <a:solidFill>
                  <a:srgbClr val="000000"/>
                </a:solidFill>
                <a:ea typeface="楷体" panose="02010609060101010101" pitchFamily="49" charset="-122"/>
              </a:rPr>
              <a:t> </a:t>
            </a:r>
            <a:r>
              <a:rPr lang="en-US" altLang="zh-CN" sz="2400">
                <a:solidFill>
                  <a:srgbClr val="000000"/>
                </a:solidFill>
              </a:rPr>
              <a:t>China</a:t>
            </a:r>
            <a:r>
              <a:rPr lang="en-US" altLang="zh-CN" sz="2400">
                <a:solidFill>
                  <a:srgbClr val="000000"/>
                </a:solidFill>
                <a:ea typeface="楷体" panose="02010609060101010101" pitchFamily="49" charset="-122"/>
              </a:rPr>
              <a:t>”</a:t>
            </a:r>
            <a:r>
              <a:rPr lang="zh-CN" altLang="zh-CN" sz="2400">
                <a:solidFill>
                  <a:srgbClr val="000000"/>
                </a:solidFill>
                <a:ea typeface="楷体" panose="02010609060101010101" pitchFamily="49" charset="-122"/>
                <a:cs typeface="Times New Roman" panose="02020603050405020304" pitchFamily="18" charset="0"/>
              </a:rPr>
              <a:t>可知</a:t>
            </a:r>
            <a:r>
              <a:rPr lang="en-US" altLang="zh-CN" sz="2400">
                <a:solidFill>
                  <a:srgbClr val="000000"/>
                </a:solidFill>
              </a:rPr>
              <a:t>,</a:t>
            </a:r>
            <a:r>
              <a:rPr lang="zh-CN" altLang="zh-CN" sz="2400">
                <a:solidFill>
                  <a:srgbClr val="000000"/>
                </a:solidFill>
                <a:ea typeface="楷体" panose="02010609060101010101" pitchFamily="49" charset="-122"/>
                <a:cs typeface="Times New Roman" panose="02020603050405020304" pitchFamily="18" charset="0"/>
              </a:rPr>
              <a:t>张掖地质公园在中国。</a:t>
            </a:r>
            <a:endParaRPr lang="zh-CN" altLang="en-US"/>
          </a:p>
        </p:txBody>
      </p:sp>
      <p:pic>
        <p:nvPicPr>
          <p:cNvPr id="11" name="图片 10"/>
          <p:cNvPicPr>
            <a:picLocks noChangeAspect="1"/>
          </p:cNvPicPr>
          <p:nvPr/>
        </p:nvPicPr>
        <p:blipFill>
          <a:blip r:embed="rId2"/>
          <a:stretch>
            <a:fillRect/>
          </a:stretch>
        </p:blipFill>
        <p:spPr>
          <a:xfrm>
            <a:off x="302520" y="3106608"/>
            <a:ext cx="1623703" cy="500768"/>
          </a:xfrm>
          <a:prstGeom prst="rect">
            <a:avLst/>
          </a:prstGeom>
        </p:spPr>
      </p:pic>
    </p:spTree>
    <p:extLst>
      <p:ext uri="{BB962C8B-B14F-4D97-AF65-F5344CB8AC3E}">
        <p14:creationId xmlns:p14="http://schemas.microsoft.com/office/powerpoint/2010/main" val="3441538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 grpId="0"/>
      <p:bldP spid="6"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makes the hills in Zhangye Geopark special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the highest in the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have many colours like a rainbow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were discovered by UNESCO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covered with lots of green grass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10630" y="862590"/>
            <a:ext cx="389850" cy="461665"/>
          </a:xfrm>
          <a:prstGeom prst="rect">
            <a:avLst/>
          </a:prstGeom>
        </p:spPr>
        <p:txBody>
          <a:bodyPr wrap="none">
            <a:spAutoFit/>
          </a:bodyPr>
          <a:lstStyle/>
          <a:p>
            <a:r>
              <a:rPr lang="en-US" altLang="zh-CN" sz="2400"/>
              <a:t>B</a:t>
            </a:r>
            <a:endParaRPr lang="zh-CN" altLang="en-US"/>
          </a:p>
        </p:txBody>
      </p:sp>
      <p:sp>
        <p:nvSpPr>
          <p:cNvPr id="6" name="矩形 5"/>
          <p:cNvSpPr/>
          <p:nvPr/>
        </p:nvSpPr>
        <p:spPr>
          <a:xfrm>
            <a:off x="342123" y="3474874"/>
            <a:ext cx="11504580" cy="1754326"/>
          </a:xfrm>
          <a:prstGeom prst="rect">
            <a:avLst/>
          </a:prstGeom>
        </p:spPr>
        <p:txBody>
          <a:bodyPr wrap="square">
            <a:spAutoFit/>
          </a:bodyPr>
          <a:lstStyle/>
          <a:p>
            <a:pPr algn="just">
              <a:lnSpc>
                <a:spcPct val="150000"/>
              </a:lnSpc>
              <a:spcAft>
                <a:spcPts val="0"/>
              </a:spcAft>
            </a:pPr>
            <a:r>
              <a:rPr lang="en-US"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解析</a:t>
            </a:r>
            <a:r>
              <a:rPr lang="en-US" altLang="zh-CN" sz="2400">
                <a:cs typeface="Times New Roman" panose="02020603050405020304" pitchFamily="18" charset="0"/>
              </a:rPr>
              <a:t>] </a:t>
            </a:r>
            <a:r>
              <a:rPr lang="zh-CN" altLang="zh-CN" sz="2400">
                <a:cs typeface="Times New Roman" panose="02020603050405020304" pitchFamily="18" charset="0"/>
              </a:rPr>
              <a:t>细节理解题。根据</a:t>
            </a:r>
            <a:r>
              <a:rPr lang="en-US" altLang="zh-CN" sz="2400">
                <a:cs typeface="Times New Roman" panose="02020603050405020304" pitchFamily="18" charset="0"/>
              </a:rPr>
              <a:t>“They are low hills that look like waves and have many different colours, just like a rainbow</a:t>
            </a:r>
            <a:r>
              <a:rPr lang="zh-CN" altLang="zh-CN" sz="2400">
                <a:cs typeface="Times New Roman" panose="02020603050405020304" pitchFamily="18" charset="0"/>
              </a:rPr>
              <a:t>！</a:t>
            </a:r>
            <a:r>
              <a:rPr lang="en-US" altLang="zh-CN" sz="2400">
                <a:cs typeface="Times New Roman" panose="02020603050405020304" pitchFamily="18" charset="0"/>
              </a:rPr>
              <a:t>”</a:t>
            </a:r>
            <a:r>
              <a:rPr lang="zh-CN" altLang="zh-CN" sz="2400">
                <a:cs typeface="Times New Roman" panose="02020603050405020304" pitchFamily="18" charset="0"/>
              </a:rPr>
              <a:t>可知</a:t>
            </a:r>
            <a:r>
              <a:rPr lang="en-US" altLang="zh-CN" sz="2400">
                <a:cs typeface="Times New Roman" panose="02020603050405020304" pitchFamily="18" charset="0"/>
              </a:rPr>
              <a:t>,</a:t>
            </a:r>
            <a:r>
              <a:rPr lang="zh-CN" altLang="zh-CN" sz="2400">
                <a:cs typeface="Times New Roman" panose="02020603050405020304" pitchFamily="18" charset="0"/>
              </a:rPr>
              <a:t>张掖地质公园的山丘特别之处在于它们像彩虹一样有很多颜色。故选</a:t>
            </a:r>
            <a:r>
              <a:rPr lang="en-US" altLang="zh-CN" sz="2400">
                <a:cs typeface="Times New Roman" panose="02020603050405020304" pitchFamily="18" charset="0"/>
              </a:rPr>
              <a:t>B</a:t>
            </a:r>
            <a:r>
              <a:rPr lang="zh-CN" altLang="zh-CN" sz="2400">
                <a:cs typeface="Times New Roman" panose="02020603050405020304" pitchFamily="18" charset="0"/>
              </a:rPr>
              <a:t>。</a:t>
            </a:r>
            <a:endParaRPr lang="zh-CN" altLang="zh-CN" sz="10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91329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00657"/>
          </a:xfrm>
        </p:spPr>
        <p:txBody>
          <a:bodyPr/>
          <a:lstStyle/>
          <a:p>
            <a:pPr hangingPunct="0">
              <a:spcAft>
                <a:spcPts val="0"/>
              </a:spcAft>
              <a:tabLst>
                <a:tab pos="3870960" algn="l"/>
                <a:tab pos="6210935" algn="l"/>
                <a:tab pos="8551545"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0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correct order of how the rainbow hills were formed</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3870960" algn="l"/>
                <a:tab pos="6210935" algn="l"/>
                <a:tab pos="8551545" algn="l"/>
              </a:tabLst>
            </a:pPr>
            <a:endPar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endPar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endPar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c-a-b	D</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c-b-a</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774726" y="842194"/>
            <a:ext cx="3039343" cy="453235"/>
          </a:xfrm>
          <a:prstGeom prst="rect">
            <a:avLst/>
          </a:prstGeom>
        </p:spPr>
      </p:pic>
      <p:pic>
        <p:nvPicPr>
          <p:cNvPr id="4" name="图片 3"/>
          <p:cNvPicPr>
            <a:picLocks noChangeAspect="1"/>
          </p:cNvPicPr>
          <p:nvPr/>
        </p:nvPicPr>
        <p:blipFill>
          <a:blip r:embed="rId3"/>
          <a:stretch>
            <a:fillRect/>
          </a:stretch>
        </p:blipFill>
        <p:spPr>
          <a:xfrm>
            <a:off x="2797698" y="1496081"/>
            <a:ext cx="6612160" cy="1029085"/>
          </a:xfrm>
          <a:prstGeom prst="rect">
            <a:avLst/>
          </a:prstGeom>
        </p:spPr>
      </p:pic>
      <p:sp>
        <p:nvSpPr>
          <p:cNvPr id="6" name="矩形 5"/>
          <p:cNvSpPr/>
          <p:nvPr/>
        </p:nvSpPr>
        <p:spPr>
          <a:xfrm>
            <a:off x="804120" y="861632"/>
            <a:ext cx="370614" cy="400110"/>
          </a:xfrm>
          <a:prstGeom prst="rect">
            <a:avLst/>
          </a:prstGeom>
        </p:spPr>
        <p:txBody>
          <a:bodyPr wrap="none">
            <a:spAutoFit/>
          </a:bodyPr>
          <a:lstStyle/>
          <a:p>
            <a:r>
              <a:rPr lang="en-US" altLang="zh-CN" sz="2000"/>
              <a:t>C</a:t>
            </a:r>
            <a:endParaRPr lang="zh-CN" altLang="en-US" sz="2000"/>
          </a:p>
        </p:txBody>
      </p:sp>
      <p:sp>
        <p:nvSpPr>
          <p:cNvPr id="8" name="矩形 7"/>
          <p:cNvSpPr/>
          <p:nvPr/>
        </p:nvSpPr>
        <p:spPr>
          <a:xfrm>
            <a:off x="342123" y="3072624"/>
            <a:ext cx="11504580" cy="3265574"/>
          </a:xfrm>
          <a:prstGeom prst="rect">
            <a:avLst/>
          </a:prstGeom>
        </p:spPr>
        <p:txBody>
          <a:bodyPr wrap="square">
            <a:spAutoFit/>
          </a:bodyPr>
          <a:lstStyle/>
          <a:p>
            <a:pPr algn="just">
              <a:lnSpc>
                <a:spcPct val="150000"/>
              </a:lnSpc>
              <a:spcAft>
                <a:spcPts val="0"/>
              </a:spcAft>
            </a:pPr>
            <a:r>
              <a:rPr lang="en-US" altLang="zh-CN" sz="2000">
                <a:cs typeface="Times New Roman" panose="02020603050405020304" pitchFamily="18" charset="0"/>
              </a:rPr>
              <a:t>[</a:t>
            </a:r>
            <a:r>
              <a:rPr lang="zh-CN" altLang="zh-CN" sz="2000">
                <a:ea typeface="黑体" panose="02010609060101010101" pitchFamily="49" charset="-122"/>
                <a:cs typeface="Times New Roman" panose="02020603050405020304" pitchFamily="18" charset="0"/>
              </a:rPr>
              <a:t>解析</a:t>
            </a:r>
            <a:r>
              <a:rPr lang="en-US" altLang="zh-CN" sz="2000">
                <a:cs typeface="Times New Roman" panose="02020603050405020304" pitchFamily="18" charset="0"/>
              </a:rPr>
              <a:t>] </a:t>
            </a:r>
            <a:r>
              <a:rPr lang="zh-CN" altLang="zh-CN" sz="2000">
                <a:cs typeface="Times New Roman" panose="02020603050405020304" pitchFamily="18" charset="0"/>
              </a:rPr>
              <a:t>细节理解题。根据</a:t>
            </a:r>
            <a:r>
              <a:rPr lang="en-US" altLang="zh-CN" sz="2000">
                <a:cs typeface="Times New Roman" panose="02020603050405020304" pitchFamily="18" charset="0"/>
              </a:rPr>
              <a:t>“Millions of years ago, this area was under a lake. Over time, ... left in layers</a:t>
            </a:r>
            <a:r>
              <a:rPr lang="zh-CN" altLang="zh-CN" sz="2000">
                <a:cs typeface="Times New Roman" panose="02020603050405020304" pitchFamily="18" charset="0"/>
              </a:rPr>
              <a:t>（</a:t>
            </a:r>
            <a:r>
              <a:rPr lang="zh-CN" altLang="zh-CN" sz="2000">
                <a:ea typeface="楷体" panose="02010609060101010101" pitchFamily="49" charset="-122"/>
                <a:cs typeface="Times New Roman" panose="02020603050405020304" pitchFamily="18" charset="0"/>
              </a:rPr>
              <a:t>层</a:t>
            </a:r>
            <a:r>
              <a:rPr lang="zh-CN" altLang="zh-CN" sz="2000">
                <a:cs typeface="Times New Roman" panose="02020603050405020304" pitchFamily="18" charset="0"/>
              </a:rPr>
              <a:t>）</a:t>
            </a:r>
            <a:r>
              <a:rPr lang="en-US" altLang="zh-CN" sz="2000">
                <a:cs typeface="Times New Roman" panose="02020603050405020304" pitchFamily="18" charset="0"/>
              </a:rPr>
              <a:t> on the bottom of the lake.”</a:t>
            </a:r>
            <a:r>
              <a:rPr lang="zh-CN" altLang="zh-CN" sz="2000">
                <a:cs typeface="Times New Roman" panose="02020603050405020304" pitchFamily="18" charset="0"/>
              </a:rPr>
              <a:t>可知</a:t>
            </a:r>
            <a:r>
              <a:rPr lang="en-US" altLang="zh-CN" sz="2000">
                <a:cs typeface="Times New Roman" panose="02020603050405020304" pitchFamily="18" charset="0"/>
              </a:rPr>
              <a:t>,</a:t>
            </a:r>
            <a:r>
              <a:rPr lang="zh-CN" altLang="zh-CN" sz="2000">
                <a:cs typeface="Times New Roman" panose="02020603050405020304" pitchFamily="18" charset="0"/>
              </a:rPr>
              <a:t>数百万年前</a:t>
            </a:r>
            <a:r>
              <a:rPr lang="en-US" altLang="zh-CN" sz="2000">
                <a:cs typeface="Times New Roman" panose="02020603050405020304" pitchFamily="18" charset="0"/>
              </a:rPr>
              <a:t>,</a:t>
            </a:r>
            <a:r>
              <a:rPr lang="zh-CN" altLang="zh-CN" sz="2000">
                <a:cs typeface="Times New Roman" panose="02020603050405020304" pitchFamily="18" charset="0"/>
              </a:rPr>
              <a:t>该地区是一个湖泊</a:t>
            </a:r>
            <a:r>
              <a:rPr lang="en-US" altLang="zh-CN" sz="2000">
                <a:cs typeface="Times New Roman" panose="02020603050405020304" pitchFamily="18" charset="0"/>
              </a:rPr>
              <a:t>,</a:t>
            </a:r>
            <a:r>
              <a:rPr lang="zh-CN" altLang="zh-CN" sz="2000">
                <a:cs typeface="Times New Roman" panose="02020603050405020304" pitchFamily="18" charset="0"/>
              </a:rPr>
              <a:t>河流带来了含有不同金属元素的沙石</a:t>
            </a:r>
            <a:r>
              <a:rPr lang="en-US" altLang="zh-CN" sz="2000">
                <a:cs typeface="Times New Roman" panose="02020603050405020304" pitchFamily="18" charset="0"/>
              </a:rPr>
              <a:t>,</a:t>
            </a:r>
            <a:r>
              <a:rPr lang="zh-CN" altLang="zh-CN" sz="2000">
                <a:cs typeface="Times New Roman" panose="02020603050405020304" pitchFamily="18" charset="0"/>
              </a:rPr>
              <a:t>沉积在湖底</a:t>
            </a:r>
            <a:r>
              <a:rPr lang="en-US" altLang="zh-CN" sz="2000">
                <a:cs typeface="Times New Roman" panose="02020603050405020304" pitchFamily="18" charset="0"/>
              </a:rPr>
              <a:t>,</a:t>
            </a:r>
            <a:r>
              <a:rPr lang="zh-CN" altLang="zh-CN" sz="2000">
                <a:cs typeface="Times New Roman" panose="02020603050405020304" pitchFamily="18" charset="0"/>
              </a:rPr>
              <a:t>形成了不同颜色的地层</a:t>
            </a:r>
            <a:r>
              <a:rPr lang="en-US" altLang="zh-CN" sz="2000">
                <a:cs typeface="Times New Roman" panose="02020603050405020304" pitchFamily="18" charset="0"/>
              </a:rPr>
              <a:t>,</a:t>
            </a:r>
            <a:r>
              <a:rPr lang="zh-CN" altLang="zh-CN" sz="2000">
                <a:cs typeface="Times New Roman" panose="02020603050405020304" pitchFamily="18" charset="0"/>
              </a:rPr>
              <a:t>对应</a:t>
            </a:r>
            <a:r>
              <a:rPr lang="en-US" altLang="zh-CN" sz="2000">
                <a:cs typeface="Times New Roman" panose="02020603050405020304" pitchFamily="18" charset="0"/>
              </a:rPr>
              <a:t>c</a:t>
            </a:r>
            <a:r>
              <a:rPr lang="zh-CN" altLang="zh-CN" sz="2000">
                <a:cs typeface="Times New Roman" panose="02020603050405020304" pitchFamily="18" charset="0"/>
              </a:rPr>
              <a:t>图（</a:t>
            </a:r>
            <a:r>
              <a:rPr lang="zh-CN" altLang="zh-CN" sz="2000">
                <a:ea typeface="楷体" panose="02010609060101010101" pitchFamily="49" charset="-122"/>
                <a:cs typeface="Times New Roman" panose="02020603050405020304" pitchFamily="18" charset="0"/>
              </a:rPr>
              <a:t>湖泊沉积</a:t>
            </a:r>
            <a:r>
              <a:rPr lang="zh-CN" altLang="zh-CN" sz="2000">
                <a:cs typeface="Times New Roman" panose="02020603050405020304" pitchFamily="18" charset="0"/>
              </a:rPr>
              <a:t>）；根据</a:t>
            </a:r>
            <a:r>
              <a:rPr lang="en-US" altLang="zh-CN" sz="2000">
                <a:cs typeface="Times New Roman" panose="02020603050405020304" pitchFamily="18" charset="0"/>
              </a:rPr>
              <a:t>“Later, as the climate became colder and drier, the lake dried up. Then, ... were lifted higher and higher.”</a:t>
            </a:r>
            <a:r>
              <a:rPr lang="zh-CN" altLang="zh-CN" sz="2000">
                <a:cs typeface="Times New Roman" panose="02020603050405020304" pitchFamily="18" charset="0"/>
              </a:rPr>
              <a:t>可知</a:t>
            </a:r>
            <a:r>
              <a:rPr lang="en-US" altLang="zh-CN" sz="2000">
                <a:cs typeface="Times New Roman" panose="02020603050405020304" pitchFamily="18" charset="0"/>
              </a:rPr>
              <a:t>,</a:t>
            </a:r>
            <a:r>
              <a:rPr lang="zh-CN" altLang="zh-CN" sz="2000">
                <a:cs typeface="Times New Roman" panose="02020603050405020304" pitchFamily="18" charset="0"/>
              </a:rPr>
              <a:t>随着气候变冷变干</a:t>
            </a:r>
            <a:r>
              <a:rPr lang="en-US" altLang="zh-CN" sz="2000">
                <a:cs typeface="Times New Roman" panose="02020603050405020304" pitchFamily="18" charset="0"/>
              </a:rPr>
              <a:t>,</a:t>
            </a:r>
            <a:r>
              <a:rPr lang="zh-CN" altLang="zh-CN" sz="2000">
                <a:cs typeface="Times New Roman" panose="02020603050405020304" pitchFamily="18" charset="0"/>
              </a:rPr>
              <a:t>湖泊干涸</a:t>
            </a:r>
            <a:r>
              <a:rPr lang="en-US" altLang="zh-CN" sz="2000">
                <a:cs typeface="Times New Roman" panose="02020603050405020304" pitchFamily="18" charset="0"/>
              </a:rPr>
              <a:t>,</a:t>
            </a:r>
            <a:r>
              <a:rPr lang="zh-CN" altLang="zh-CN" sz="2000">
                <a:cs typeface="Times New Roman" panose="02020603050405020304" pitchFamily="18" charset="0"/>
              </a:rPr>
              <a:t>地下的地层开始抬升并相互挤压</a:t>
            </a:r>
            <a:r>
              <a:rPr lang="en-US" altLang="zh-CN" sz="2000">
                <a:cs typeface="Times New Roman" panose="02020603050405020304" pitchFamily="18" charset="0"/>
              </a:rPr>
              <a:t>,</a:t>
            </a:r>
            <a:r>
              <a:rPr lang="zh-CN" altLang="zh-CN" sz="2000">
                <a:cs typeface="Times New Roman" panose="02020603050405020304" pitchFamily="18" charset="0"/>
              </a:rPr>
              <a:t>导致砂岩层逐渐升高</a:t>
            </a:r>
            <a:r>
              <a:rPr lang="en-US" altLang="zh-CN" sz="2000">
                <a:cs typeface="Times New Roman" panose="02020603050405020304" pitchFamily="18" charset="0"/>
              </a:rPr>
              <a:t>,</a:t>
            </a:r>
            <a:r>
              <a:rPr lang="zh-CN" altLang="zh-CN" sz="2000">
                <a:cs typeface="Times New Roman" panose="02020603050405020304" pitchFamily="18" charset="0"/>
              </a:rPr>
              <a:t>对应</a:t>
            </a:r>
            <a:r>
              <a:rPr lang="en-US" altLang="zh-CN" sz="2000">
                <a:cs typeface="Times New Roman" panose="02020603050405020304" pitchFamily="18" charset="0"/>
              </a:rPr>
              <a:t>a</a:t>
            </a:r>
            <a:r>
              <a:rPr lang="zh-CN" altLang="zh-CN" sz="2000">
                <a:cs typeface="Times New Roman" panose="02020603050405020304" pitchFamily="18" charset="0"/>
              </a:rPr>
              <a:t>图（</a:t>
            </a:r>
            <a:r>
              <a:rPr lang="zh-CN" altLang="zh-CN" sz="2000">
                <a:ea typeface="楷体" panose="02010609060101010101" pitchFamily="49" charset="-122"/>
                <a:cs typeface="Times New Roman" panose="02020603050405020304" pitchFamily="18" charset="0"/>
              </a:rPr>
              <a:t>地质抬升</a:t>
            </a:r>
            <a:r>
              <a:rPr lang="zh-CN" altLang="zh-CN" sz="2000">
                <a:cs typeface="Times New Roman" panose="02020603050405020304" pitchFamily="18" charset="0"/>
              </a:rPr>
              <a:t>）；根据</a:t>
            </a:r>
            <a:r>
              <a:rPr lang="en-US" altLang="zh-CN" sz="2000">
                <a:cs typeface="Times New Roman" panose="02020603050405020304" pitchFamily="18" charset="0"/>
              </a:rPr>
              <a:t>“Through years of wind, sun, and rain, they formed the colorful hills we see today.”</a:t>
            </a:r>
            <a:r>
              <a:rPr lang="zh-CN" altLang="zh-CN" sz="2000">
                <a:cs typeface="Times New Roman" panose="02020603050405020304" pitchFamily="18" charset="0"/>
              </a:rPr>
              <a:t>可知</a:t>
            </a:r>
            <a:r>
              <a:rPr lang="en-US" altLang="zh-CN" sz="2000">
                <a:cs typeface="Times New Roman" panose="02020603050405020304" pitchFamily="18" charset="0"/>
              </a:rPr>
              <a:t>,</a:t>
            </a:r>
            <a:r>
              <a:rPr lang="zh-CN" altLang="zh-CN" sz="2000">
                <a:cs typeface="Times New Roman" panose="02020603050405020304" pitchFamily="18" charset="0"/>
              </a:rPr>
              <a:t>经过多年的风、阳光和雨水的侵蚀</a:t>
            </a:r>
            <a:r>
              <a:rPr lang="en-US" altLang="zh-CN" sz="2000">
                <a:cs typeface="Times New Roman" panose="02020603050405020304" pitchFamily="18" charset="0"/>
              </a:rPr>
              <a:t>,</a:t>
            </a:r>
            <a:r>
              <a:rPr lang="zh-CN" altLang="zh-CN" sz="2000">
                <a:cs typeface="Times New Roman" panose="02020603050405020304" pitchFamily="18" charset="0"/>
              </a:rPr>
              <a:t>这些地层形成了我们今天看到的彩色山丘</a:t>
            </a:r>
            <a:r>
              <a:rPr lang="en-US" altLang="zh-CN" sz="2000">
                <a:cs typeface="Times New Roman" panose="02020603050405020304" pitchFamily="18" charset="0"/>
              </a:rPr>
              <a:t>,</a:t>
            </a:r>
            <a:r>
              <a:rPr lang="zh-CN" altLang="zh-CN" sz="2000">
                <a:cs typeface="Times New Roman" panose="02020603050405020304" pitchFamily="18" charset="0"/>
              </a:rPr>
              <a:t>对应</a:t>
            </a:r>
            <a:r>
              <a:rPr lang="en-US" altLang="zh-CN" sz="2000">
                <a:cs typeface="Times New Roman" panose="02020603050405020304" pitchFamily="18" charset="0"/>
              </a:rPr>
              <a:t>b</a:t>
            </a:r>
            <a:r>
              <a:rPr lang="zh-CN" altLang="zh-CN" sz="2000">
                <a:cs typeface="Times New Roman" panose="02020603050405020304" pitchFamily="18" charset="0"/>
              </a:rPr>
              <a:t>图（</a:t>
            </a:r>
            <a:r>
              <a:rPr lang="zh-CN" altLang="zh-CN" sz="2000">
                <a:ea typeface="楷体" panose="02010609060101010101" pitchFamily="49" charset="-122"/>
                <a:cs typeface="Times New Roman" panose="02020603050405020304" pitchFamily="18" charset="0"/>
              </a:rPr>
              <a:t>自然侵蚀</a:t>
            </a:r>
            <a:r>
              <a:rPr lang="zh-CN" altLang="zh-CN" sz="2000">
                <a:cs typeface="Times New Roman" panose="02020603050405020304" pitchFamily="18" charset="0"/>
              </a:rPr>
              <a:t>）</a:t>
            </a:r>
            <a:r>
              <a:rPr lang="en-US" altLang="zh-CN" sz="2000">
                <a:cs typeface="Times New Roman" panose="02020603050405020304" pitchFamily="18" charset="0"/>
              </a:rPr>
              <a:t>,</a:t>
            </a:r>
            <a:r>
              <a:rPr lang="zh-CN" altLang="zh-CN" sz="2000">
                <a:cs typeface="Times New Roman" panose="02020603050405020304" pitchFamily="18" charset="0"/>
              </a:rPr>
              <a:t>顺序为</a:t>
            </a:r>
            <a:r>
              <a:rPr lang="en-US" altLang="zh-CN" sz="2000">
                <a:cs typeface="Times New Roman" panose="02020603050405020304" pitchFamily="18" charset="0"/>
              </a:rPr>
              <a:t>c-a-b</a:t>
            </a:r>
            <a:r>
              <a:rPr lang="zh-CN" altLang="zh-CN" sz="2000">
                <a:cs typeface="Times New Roman" panose="02020603050405020304" pitchFamily="18" charset="0"/>
              </a:rPr>
              <a:t>。故选</a:t>
            </a:r>
            <a:r>
              <a:rPr lang="en-US" altLang="zh-CN" sz="2000">
                <a:cs typeface="Times New Roman" panose="02020603050405020304" pitchFamily="18" charset="0"/>
              </a:rPr>
              <a:t>C</a:t>
            </a:r>
            <a:r>
              <a:rPr lang="zh-CN" altLang="zh-CN" sz="2000">
                <a:cs typeface="Times New Roman" panose="02020603050405020304" pitchFamily="18" charset="0"/>
              </a:rPr>
              <a:t>。</a:t>
            </a:r>
            <a:endParaRPr lang="zh-CN" altLang="zh-CN" sz="2000">
              <a:solidFill>
                <a:srgbClr val="000000"/>
              </a:solidFill>
              <a:cs typeface="Times New Roman" panose="02020603050405020304" pitchFamily="18" charset="0"/>
            </a:endParaRPr>
          </a:p>
        </p:txBody>
      </p:sp>
    </p:spTree>
    <p:extLst>
      <p:ext uri="{BB962C8B-B14F-4D97-AF65-F5344CB8AC3E}">
        <p14:creationId xmlns:p14="http://schemas.microsoft.com/office/powerpoint/2010/main" val="2789982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is June to September the best time to visit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lakes are cleaner in this period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park is less crowded these months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weather is better for viewing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hills are much higher than usual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93378" y="862590"/>
            <a:ext cx="407484" cy="461665"/>
          </a:xfrm>
          <a:prstGeom prst="rect">
            <a:avLst/>
          </a:prstGeom>
        </p:spPr>
        <p:txBody>
          <a:bodyPr wrap="none">
            <a:spAutoFit/>
          </a:bodyPr>
          <a:lstStyle/>
          <a:p>
            <a:r>
              <a:rPr lang="en-US" altLang="zh-CN" sz="2400"/>
              <a:t>C</a:t>
            </a:r>
            <a:endParaRPr lang="zh-CN" altLang="en-US"/>
          </a:p>
        </p:txBody>
      </p:sp>
      <p:sp>
        <p:nvSpPr>
          <p:cNvPr id="6" name="矩形 5"/>
          <p:cNvSpPr/>
          <p:nvPr/>
        </p:nvSpPr>
        <p:spPr>
          <a:xfrm>
            <a:off x="342123" y="3496940"/>
            <a:ext cx="11504580" cy="2308324"/>
          </a:xfrm>
          <a:prstGeom prst="rect">
            <a:avLst/>
          </a:prstGeom>
        </p:spPr>
        <p:txBody>
          <a:bodyPr wrap="square">
            <a:spAutoFit/>
          </a:bodyPr>
          <a:lstStyle/>
          <a:p>
            <a:pPr algn="just">
              <a:lnSpc>
                <a:spcPct val="150000"/>
              </a:lnSpc>
              <a:spcAft>
                <a:spcPts val="0"/>
              </a:spcAft>
            </a:pPr>
            <a:r>
              <a:rPr lang="en-US" altLang="zh-CN" sz="2400">
                <a:cs typeface="Times New Roman" panose="02020603050405020304" pitchFamily="18" charset="0"/>
              </a:rPr>
              <a:t>[</a:t>
            </a:r>
            <a:r>
              <a:rPr lang="zh-CN" altLang="zh-CN" sz="2400">
                <a:ea typeface="黑体" panose="02010609060101010101" pitchFamily="49" charset="-122"/>
                <a:cs typeface="Times New Roman" panose="02020603050405020304" pitchFamily="18" charset="0"/>
              </a:rPr>
              <a:t>解析</a:t>
            </a:r>
            <a:r>
              <a:rPr lang="en-US" altLang="zh-CN" sz="2400">
                <a:cs typeface="Times New Roman" panose="02020603050405020304" pitchFamily="18" charset="0"/>
              </a:rPr>
              <a:t>] </a:t>
            </a:r>
            <a:r>
              <a:rPr lang="zh-CN" altLang="zh-CN" sz="2400">
                <a:cs typeface="Times New Roman" panose="02020603050405020304" pitchFamily="18" charset="0"/>
              </a:rPr>
              <a:t>细节理解题。根据</a:t>
            </a:r>
            <a:r>
              <a:rPr lang="en-US" altLang="zh-CN" sz="2400">
                <a:cs typeface="Times New Roman" panose="02020603050405020304" pitchFamily="18" charset="0"/>
              </a:rPr>
              <a:t>“June to September is the best time to visit Zhangye Geopark. During this period, the weather is pleasant, and the mornings and evenings are cooler than the hot days, providing perfect weather to enjoy the sunrises and sunsets.”</a:t>
            </a:r>
            <a:r>
              <a:rPr lang="zh-CN" altLang="zh-CN" sz="2400">
                <a:cs typeface="Times New Roman" panose="02020603050405020304" pitchFamily="18" charset="0"/>
              </a:rPr>
              <a:t>可知</a:t>
            </a:r>
            <a:r>
              <a:rPr lang="en-US" altLang="zh-CN" sz="2400">
                <a:cs typeface="Times New Roman" panose="02020603050405020304" pitchFamily="18" charset="0"/>
              </a:rPr>
              <a:t>,6</a:t>
            </a:r>
            <a:r>
              <a:rPr lang="zh-CN" altLang="zh-CN" sz="2400">
                <a:cs typeface="Times New Roman" panose="02020603050405020304" pitchFamily="18" charset="0"/>
              </a:rPr>
              <a:t>月到</a:t>
            </a:r>
            <a:r>
              <a:rPr lang="en-US" altLang="zh-CN" sz="2400">
                <a:cs typeface="Times New Roman" panose="02020603050405020304" pitchFamily="18" charset="0"/>
              </a:rPr>
              <a:t>9</a:t>
            </a:r>
            <a:r>
              <a:rPr lang="zh-CN" altLang="zh-CN" sz="2400">
                <a:cs typeface="Times New Roman" panose="02020603050405020304" pitchFamily="18" charset="0"/>
              </a:rPr>
              <a:t>月是最佳游览时间是因为天气更适宜观赏。故选</a:t>
            </a:r>
            <a:r>
              <a:rPr lang="en-US" altLang="zh-CN" sz="2400">
                <a:cs typeface="Times New Roman" panose="02020603050405020304" pitchFamily="18" charset="0"/>
              </a:rPr>
              <a:t>C</a:t>
            </a:r>
            <a:r>
              <a:rPr lang="zh-CN" altLang="zh-CN" sz="2400">
                <a:cs typeface="Times New Roman" panose="02020603050405020304" pitchFamily="18" charset="0"/>
              </a:rPr>
              <a:t>。</a:t>
            </a:r>
            <a:endParaRPr lang="zh-CN" altLang="zh-CN" sz="100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81907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487</TotalTime>
  <Words>575</Words>
  <Application>Microsoft Office PowerPoint</Application>
  <PresentationFormat>自定义</PresentationFormat>
  <Paragraphs>33</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453</cp:revision>
  <dcterms:created xsi:type="dcterms:W3CDTF">2020-11-06T05:24:00Z</dcterms:created>
  <dcterms:modified xsi:type="dcterms:W3CDTF">2025-09-17T19:23:01Z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